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9" d="100"/>
          <a:sy n="89" d="100"/>
        </p:scale>
        <p:origin x="432" y="-23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D4ADE34-1F7B-4222-9778-5C18E9E86A31}" type="datetimeFigureOut">
              <a:rPr lang="en-US" smtClean="0"/>
              <a:t>8/1/2024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8CC11A-0300-4136-B4A7-95BFBE260B40}" type="slidenum">
              <a:rPr lang="en-US" smtClean="0"/>
              <a:t>‹#›</a:t>
            </a:fld>
            <a:endParaRPr lang="en-US"/>
          </a:p>
        </p:txBody>
      </p:sp>
    </p:spTree>
    <p:extLst>
      <p:ext uri="{BB962C8B-B14F-4D97-AF65-F5344CB8AC3E}">
        <p14:creationId xmlns:p14="http://schemas.microsoft.com/office/powerpoint/2010/main" val="37675672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4ADE34-1F7B-4222-9778-5C18E9E86A31}" type="datetimeFigureOut">
              <a:rPr lang="en-US" smtClean="0"/>
              <a:t>8/1/2024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8CC11A-0300-4136-B4A7-95BFBE260B40}" type="slidenum">
              <a:rPr lang="en-US" smtClean="0"/>
              <a:t>‹#›</a:t>
            </a:fld>
            <a:endParaRPr lang="en-US"/>
          </a:p>
        </p:txBody>
      </p:sp>
    </p:spTree>
    <p:extLst>
      <p:ext uri="{BB962C8B-B14F-4D97-AF65-F5344CB8AC3E}">
        <p14:creationId xmlns:p14="http://schemas.microsoft.com/office/powerpoint/2010/main" val="38018999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4ADE34-1F7B-4222-9778-5C18E9E86A31}" type="datetimeFigureOut">
              <a:rPr lang="en-US" smtClean="0"/>
              <a:t>8/1/2024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8CC11A-0300-4136-B4A7-95BFBE260B40}" type="slidenum">
              <a:rPr lang="en-US" smtClean="0"/>
              <a:t>‹#›</a:t>
            </a:fld>
            <a:endParaRPr lang="en-US"/>
          </a:p>
        </p:txBody>
      </p:sp>
    </p:spTree>
    <p:extLst>
      <p:ext uri="{BB962C8B-B14F-4D97-AF65-F5344CB8AC3E}">
        <p14:creationId xmlns:p14="http://schemas.microsoft.com/office/powerpoint/2010/main" val="22478147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4ADE34-1F7B-4222-9778-5C18E9E86A31}" type="datetimeFigureOut">
              <a:rPr lang="en-US" smtClean="0"/>
              <a:t>8/1/2024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8CC11A-0300-4136-B4A7-95BFBE260B40}" type="slidenum">
              <a:rPr lang="en-US" smtClean="0"/>
              <a:t>‹#›</a:t>
            </a:fld>
            <a:endParaRPr lang="en-US"/>
          </a:p>
        </p:txBody>
      </p:sp>
    </p:spTree>
    <p:extLst>
      <p:ext uri="{BB962C8B-B14F-4D97-AF65-F5344CB8AC3E}">
        <p14:creationId xmlns:p14="http://schemas.microsoft.com/office/powerpoint/2010/main" val="42786719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D4ADE34-1F7B-4222-9778-5C18E9E86A31}" type="datetimeFigureOut">
              <a:rPr lang="en-US" smtClean="0"/>
              <a:t>8/1/2024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8CC11A-0300-4136-B4A7-95BFBE260B40}" type="slidenum">
              <a:rPr lang="en-US" smtClean="0"/>
              <a:t>‹#›</a:t>
            </a:fld>
            <a:endParaRPr lang="en-US"/>
          </a:p>
        </p:txBody>
      </p:sp>
    </p:spTree>
    <p:extLst>
      <p:ext uri="{BB962C8B-B14F-4D97-AF65-F5344CB8AC3E}">
        <p14:creationId xmlns:p14="http://schemas.microsoft.com/office/powerpoint/2010/main" val="28756991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D4ADE34-1F7B-4222-9778-5C18E9E86A31}" type="datetimeFigureOut">
              <a:rPr lang="en-US" smtClean="0"/>
              <a:t>8/1/2024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8CC11A-0300-4136-B4A7-95BFBE260B40}" type="slidenum">
              <a:rPr lang="en-US" smtClean="0"/>
              <a:t>‹#›</a:t>
            </a:fld>
            <a:endParaRPr lang="en-US"/>
          </a:p>
        </p:txBody>
      </p:sp>
    </p:spTree>
    <p:extLst>
      <p:ext uri="{BB962C8B-B14F-4D97-AF65-F5344CB8AC3E}">
        <p14:creationId xmlns:p14="http://schemas.microsoft.com/office/powerpoint/2010/main" val="30230930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D4ADE34-1F7B-4222-9778-5C18E9E86A31}" type="datetimeFigureOut">
              <a:rPr lang="en-US" smtClean="0"/>
              <a:t>8/1/2024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48CC11A-0300-4136-B4A7-95BFBE260B40}" type="slidenum">
              <a:rPr lang="en-US" smtClean="0"/>
              <a:t>‹#›</a:t>
            </a:fld>
            <a:endParaRPr lang="en-US"/>
          </a:p>
        </p:txBody>
      </p:sp>
    </p:spTree>
    <p:extLst>
      <p:ext uri="{BB962C8B-B14F-4D97-AF65-F5344CB8AC3E}">
        <p14:creationId xmlns:p14="http://schemas.microsoft.com/office/powerpoint/2010/main" val="8635543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D4ADE34-1F7B-4222-9778-5C18E9E86A31}" type="datetimeFigureOut">
              <a:rPr lang="en-US" smtClean="0"/>
              <a:t>8/1/2024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48CC11A-0300-4136-B4A7-95BFBE260B40}" type="slidenum">
              <a:rPr lang="en-US" smtClean="0"/>
              <a:t>‹#›</a:t>
            </a:fld>
            <a:endParaRPr lang="en-US"/>
          </a:p>
        </p:txBody>
      </p:sp>
    </p:spTree>
    <p:extLst>
      <p:ext uri="{BB962C8B-B14F-4D97-AF65-F5344CB8AC3E}">
        <p14:creationId xmlns:p14="http://schemas.microsoft.com/office/powerpoint/2010/main" val="2008629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4ADE34-1F7B-4222-9778-5C18E9E86A31}" type="datetimeFigureOut">
              <a:rPr lang="en-US" smtClean="0"/>
              <a:t>8/1/2024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48CC11A-0300-4136-B4A7-95BFBE260B40}" type="slidenum">
              <a:rPr lang="en-US" smtClean="0"/>
              <a:t>‹#›</a:t>
            </a:fld>
            <a:endParaRPr lang="en-US"/>
          </a:p>
        </p:txBody>
      </p:sp>
    </p:spTree>
    <p:extLst>
      <p:ext uri="{BB962C8B-B14F-4D97-AF65-F5344CB8AC3E}">
        <p14:creationId xmlns:p14="http://schemas.microsoft.com/office/powerpoint/2010/main" val="4917665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4ADE34-1F7B-4222-9778-5C18E9E86A31}" type="datetimeFigureOut">
              <a:rPr lang="en-US" smtClean="0"/>
              <a:t>8/1/2024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8CC11A-0300-4136-B4A7-95BFBE260B40}" type="slidenum">
              <a:rPr lang="en-US" smtClean="0"/>
              <a:t>‹#›</a:t>
            </a:fld>
            <a:endParaRPr lang="en-US"/>
          </a:p>
        </p:txBody>
      </p:sp>
    </p:spTree>
    <p:extLst>
      <p:ext uri="{BB962C8B-B14F-4D97-AF65-F5344CB8AC3E}">
        <p14:creationId xmlns:p14="http://schemas.microsoft.com/office/powerpoint/2010/main" val="14575761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4ADE34-1F7B-4222-9778-5C18E9E86A31}" type="datetimeFigureOut">
              <a:rPr lang="en-US" smtClean="0"/>
              <a:t>8/1/2024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8CC11A-0300-4136-B4A7-95BFBE260B40}" type="slidenum">
              <a:rPr lang="en-US" smtClean="0"/>
              <a:t>‹#›</a:t>
            </a:fld>
            <a:endParaRPr lang="en-US"/>
          </a:p>
        </p:txBody>
      </p:sp>
    </p:spTree>
    <p:extLst>
      <p:ext uri="{BB962C8B-B14F-4D97-AF65-F5344CB8AC3E}">
        <p14:creationId xmlns:p14="http://schemas.microsoft.com/office/powerpoint/2010/main" val="35818175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4ADE34-1F7B-4222-9778-5C18E9E86A31}" type="datetimeFigureOut">
              <a:rPr lang="en-US" smtClean="0"/>
              <a:t>8/1/2024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8CC11A-0300-4136-B4A7-95BFBE260B40}" type="slidenum">
              <a:rPr lang="en-US" smtClean="0"/>
              <a:t>‹#›</a:t>
            </a:fld>
            <a:endParaRPr lang="en-US"/>
          </a:p>
        </p:txBody>
      </p:sp>
    </p:spTree>
    <p:extLst>
      <p:ext uri="{BB962C8B-B14F-4D97-AF65-F5344CB8AC3E}">
        <p14:creationId xmlns:p14="http://schemas.microsoft.com/office/powerpoint/2010/main" val="38633455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https://cpdonline.co.uk/knowledge-base/care/infection-control-in-care-environments/#what-happens-when-an-infection-is-uncontrolled" TargetMode="External"/><Relationship Id="rId3" Type="http://schemas.openxmlformats.org/officeDocument/2006/relationships/hyperlink" Target="https://cpdonline.co.uk/knowledge-base/care/infection-control-in-care-environments/#what-is-infection-control" TargetMode="External"/><Relationship Id="rId7" Type="http://schemas.openxmlformats.org/officeDocument/2006/relationships/hyperlink" Target="https://cpdonline.co.uk/knowledge-base/care/infection-control-in-care-environments/#how-are-infections-controlled-outside-the-care-environment" TargetMode="External"/><Relationship Id="rId12" Type="http://schemas.openxmlformats.org/officeDocument/2006/relationships/hyperlink" Target="https://cpdonline.co.uk/knowledge-base/care/infection-control-in-care-environments/#final-thoughts-on-infection-control-in-care-environments" TargetMode="External"/><Relationship Id="rId2" Type="http://schemas.openxmlformats.org/officeDocument/2006/relationships/hyperlink" Target="https://cpdonline.co.uk/knowledge-base/care/infection-control-in-care-environments/#what-are-care-environments" TargetMode="External"/><Relationship Id="rId1" Type="http://schemas.openxmlformats.org/officeDocument/2006/relationships/slideLayout" Target="../slideLayouts/slideLayout2.xml"/><Relationship Id="rId6" Type="http://schemas.openxmlformats.org/officeDocument/2006/relationships/hyperlink" Target="https://cpdonline.co.uk/knowledge-base/care/infection-control-in-care-environments/#when-an-infection-does-happen-how-is-it-controlled" TargetMode="External"/><Relationship Id="rId11" Type="http://schemas.openxmlformats.org/officeDocument/2006/relationships/hyperlink" Target="https://cpdonline.co.uk/knowledge-base/care/infection-control-in-care-environments/#is-infection-control-training-necessary-for-carers" TargetMode="External"/><Relationship Id="rId5" Type="http://schemas.openxmlformats.org/officeDocument/2006/relationships/hyperlink" Target="https://cpdonline.co.uk/knowledge-base/care/infection-control-in-care-environments/#how-are-infections-controlled-within-the-care-enviroment" TargetMode="External"/><Relationship Id="rId10" Type="http://schemas.openxmlformats.org/officeDocument/2006/relationships/hyperlink" Target="https://cpdonline.co.uk/knowledge-base/care/infection-control-in-care-environments/#how-is-infection-prevented-in-care-environments" TargetMode="External"/><Relationship Id="rId4" Type="http://schemas.openxmlformats.org/officeDocument/2006/relationships/hyperlink" Target="https://cpdonline.co.uk/knowledge-base/care/infection-control-in-care-environments/#the-impact-of-infections-in-care-settings" TargetMode="External"/><Relationship Id="rId9" Type="http://schemas.openxmlformats.org/officeDocument/2006/relationships/hyperlink" Target="https://cpdonline.co.uk/knowledge-base/care/infection-control-in-care-environments/#are-people-admitted-into-care-environments-safely"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cpdonline.co.uk/knowledge-base/care/infection-types-spreading/"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803304"/>
            <a:ext cx="8349241" cy="1982624"/>
          </a:xfrm>
        </p:spPr>
        <p:txBody>
          <a:bodyPr>
            <a:normAutofit fontScale="90000"/>
          </a:bodyPr>
          <a:lstStyle/>
          <a:p>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a:t/>
            </a:r>
            <a:br>
              <a:rPr lang="en-US" b="1" dirty="0"/>
            </a:br>
            <a:r>
              <a:rPr lang="en-US" b="1" dirty="0" smtClean="0"/>
              <a:t/>
            </a:r>
            <a:br>
              <a:rPr lang="en-US" b="1" dirty="0" smtClean="0"/>
            </a:br>
            <a:r>
              <a:rPr lang="en-US" b="1" dirty="0"/>
              <a:t/>
            </a:r>
            <a:br>
              <a:rPr lang="en-US" b="1" dirty="0"/>
            </a:br>
            <a:r>
              <a:rPr lang="en-US" b="1" dirty="0" smtClean="0"/>
              <a:t>Infection </a:t>
            </a:r>
            <a:r>
              <a:rPr lang="en-US" b="1" dirty="0"/>
              <a:t>Control in Care </a:t>
            </a:r>
            <a:r>
              <a:rPr lang="en-US" b="1" dirty="0" smtClean="0"/>
              <a:t>Environments</a:t>
            </a:r>
            <a:endParaRPr lang="en-US" dirty="0"/>
          </a:p>
        </p:txBody>
      </p:sp>
      <p:pic>
        <p:nvPicPr>
          <p:cNvPr id="5" name="Picture 4"/>
          <p:cNvPicPr>
            <a:picLocks noChangeAspect="1"/>
          </p:cNvPicPr>
          <p:nvPr/>
        </p:nvPicPr>
        <p:blipFill>
          <a:blip r:embed="rId2"/>
          <a:stretch>
            <a:fillRect/>
          </a:stretch>
        </p:blipFill>
        <p:spPr>
          <a:xfrm>
            <a:off x="1294531" y="2785928"/>
            <a:ext cx="3332860" cy="2628938"/>
          </a:xfrm>
          <a:prstGeom prst="rect">
            <a:avLst/>
          </a:prstGeom>
        </p:spPr>
      </p:pic>
      <p:sp>
        <p:nvSpPr>
          <p:cNvPr id="4" name="AutoShape 2" descr="Hand Hygiene in Care Environments"/>
          <p:cNvSpPr>
            <a:spLocks noGrp="1" noChangeAspect="1" noChangeArrowheads="1"/>
          </p:cNvSpPr>
          <p:nvPr>
            <p:ph type="subTitle" idx="1"/>
          </p:nvPr>
        </p:nvSpPr>
        <p:spPr bwMode="auto">
          <a:xfrm>
            <a:off x="1294531" y="2785928"/>
            <a:ext cx="3407558" cy="2628938"/>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pic>
        <p:nvPicPr>
          <p:cNvPr id="6" name="Picture 5"/>
          <p:cNvPicPr>
            <a:picLocks noChangeAspect="1"/>
          </p:cNvPicPr>
          <p:nvPr/>
        </p:nvPicPr>
        <p:blipFill>
          <a:blip r:embed="rId3"/>
          <a:stretch>
            <a:fillRect/>
          </a:stretch>
        </p:blipFill>
        <p:spPr>
          <a:xfrm>
            <a:off x="4776787" y="2785928"/>
            <a:ext cx="5871273" cy="2615014"/>
          </a:xfrm>
          <a:prstGeom prst="rect">
            <a:avLst/>
          </a:prstGeom>
        </p:spPr>
      </p:pic>
    </p:spTree>
    <p:extLst>
      <p:ext uri="{BB962C8B-B14F-4D97-AF65-F5344CB8AC3E}">
        <p14:creationId xmlns:p14="http://schemas.microsoft.com/office/powerpoint/2010/main" val="31159181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Is </a:t>
            </a:r>
            <a:r>
              <a:rPr lang="en-US" b="1" dirty="0"/>
              <a:t>infection control training necessary for carers?</a:t>
            </a:r>
            <a:br>
              <a:rPr lang="en-US" b="1" dirty="0"/>
            </a:br>
            <a:endParaRPr lang="en-US" dirty="0"/>
          </a:p>
        </p:txBody>
      </p:sp>
      <p:sp>
        <p:nvSpPr>
          <p:cNvPr id="3" name="Content Placeholder 2"/>
          <p:cNvSpPr>
            <a:spLocks noGrp="1"/>
          </p:cNvSpPr>
          <p:nvPr>
            <p:ph idx="1"/>
          </p:nvPr>
        </p:nvSpPr>
        <p:spPr/>
        <p:txBody>
          <a:bodyPr>
            <a:normAutofit fontScale="25000" lnSpcReduction="20000"/>
          </a:bodyPr>
          <a:lstStyle/>
          <a:p>
            <a:pPr marL="0" indent="0">
              <a:buNone/>
            </a:pPr>
            <a:r>
              <a:rPr lang="en-US" sz="9600" dirty="0"/>
              <a:t>A robust training and education programme is essential in establishing a culture of infection control within care environments. Training should cover a wide range of topics, including proper hand hygiene techniques, correct usage of personal protective equipment (PPE), identification and management of infectious diseases and infection control protocols. It is crucial to provide regular updates and refresher courses to ensure that caregivers stay abreast of the latest guidelines and </a:t>
            </a:r>
            <a:r>
              <a:rPr lang="en-US" sz="9600" dirty="0" smtClean="0"/>
              <a:t>developments </a:t>
            </a:r>
            <a:r>
              <a:rPr lang="en-US" sz="9600" dirty="0"/>
              <a:t>in infection control</a:t>
            </a:r>
            <a:r>
              <a:rPr lang="en-US" sz="9600" dirty="0" smtClean="0"/>
              <a:t>.</a:t>
            </a:r>
          </a:p>
          <a:p>
            <a:pPr marL="0" indent="0">
              <a:buNone/>
            </a:pPr>
            <a:endParaRPr lang="en-US" sz="9600" dirty="0"/>
          </a:p>
          <a:p>
            <a:pPr marL="0" indent="0">
              <a:buNone/>
            </a:pPr>
            <a:r>
              <a:rPr lang="en-US" sz="12800" b="1" dirty="0"/>
              <a:t>Final thoughts on infection control in care environments</a:t>
            </a:r>
          </a:p>
          <a:p>
            <a:r>
              <a:rPr lang="en-US" sz="9600" dirty="0"/>
              <a:t>By implementing effective strategies such as hand hygiene, proper use of personal protective equipment and thorough disinfection practices, the spread of infections can be </a:t>
            </a:r>
            <a:r>
              <a:rPr lang="en-US" sz="9600" dirty="0" smtClean="0"/>
              <a:t>minimized. </a:t>
            </a:r>
            <a:r>
              <a:rPr lang="en-US" sz="9600" dirty="0"/>
              <a:t>Swift and comprehensive control measures are crucial when infections do occur, including isolation, enhanced surveillance and treatment.</a:t>
            </a:r>
          </a:p>
          <a:p>
            <a:r>
              <a:rPr lang="en-US" sz="9600" dirty="0"/>
              <a:t>Collaboration, education and continuous evaluation are key to maintaining a safe environment. Additionally, managing infections outside the care environment through visitor guidelines and screening is essential. By </a:t>
            </a:r>
            <a:r>
              <a:rPr lang="en-US" sz="9600" dirty="0" smtClean="0"/>
              <a:t>prioritizing </a:t>
            </a:r>
            <a:r>
              <a:rPr lang="en-US" sz="9600" dirty="0"/>
              <a:t>infection control, care environments can provide optimal care while safeguarding the health of those they serve.</a:t>
            </a:r>
          </a:p>
          <a:p>
            <a:pPr marL="0" indent="0">
              <a:buNone/>
            </a:pPr>
            <a:endParaRPr lang="en-US" dirty="0"/>
          </a:p>
        </p:txBody>
      </p:sp>
    </p:spTree>
    <p:extLst>
      <p:ext uri="{BB962C8B-B14F-4D97-AF65-F5344CB8AC3E}">
        <p14:creationId xmlns:p14="http://schemas.microsoft.com/office/powerpoint/2010/main" val="2839493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4938" y="74569"/>
            <a:ext cx="10515600" cy="1173118"/>
          </a:xfrm>
        </p:spPr>
        <p:txBody>
          <a:bodyPr>
            <a:normAutofit fontScale="90000"/>
          </a:bodyPr>
          <a:lstStyle/>
          <a:p>
            <a:r>
              <a:rPr lang="en-US" b="1" dirty="0" smtClean="0"/>
              <a:t/>
            </a:r>
            <a:br>
              <a:rPr lang="en-US" b="1" dirty="0" smtClean="0"/>
            </a:br>
            <a:r>
              <a:rPr lang="en-US" b="1" dirty="0"/>
              <a:t> </a:t>
            </a:r>
            <a:r>
              <a:rPr lang="en-US" b="1" dirty="0" smtClean="0"/>
              <a:t>       </a:t>
            </a:r>
            <a:r>
              <a:rPr lang="en-US" sz="9800" b="1" dirty="0" smtClean="0"/>
              <a:t>In this article</a:t>
            </a:r>
            <a:r>
              <a:rPr lang="en-US" b="1" dirty="0" smtClean="0"/>
              <a:t/>
            </a:r>
            <a:br>
              <a:rPr lang="en-US" b="1" dirty="0" smtClean="0"/>
            </a:br>
            <a:endParaRPr lang="en-US" dirty="0"/>
          </a:p>
        </p:txBody>
      </p:sp>
      <p:sp>
        <p:nvSpPr>
          <p:cNvPr id="3" name="Content Placeholder 2"/>
          <p:cNvSpPr>
            <a:spLocks noGrp="1"/>
          </p:cNvSpPr>
          <p:nvPr>
            <p:ph idx="1"/>
          </p:nvPr>
        </p:nvSpPr>
        <p:spPr>
          <a:xfrm>
            <a:off x="631676" y="1153682"/>
            <a:ext cx="10618862" cy="4638720"/>
          </a:xfrm>
        </p:spPr>
        <p:txBody>
          <a:bodyPr>
            <a:noAutofit/>
          </a:bodyPr>
          <a:lstStyle/>
          <a:p>
            <a:r>
              <a:rPr lang="en-US" sz="2400" dirty="0" smtClean="0">
                <a:hlinkClick r:id="rId2" tooltip="What are care environments?"/>
              </a:rPr>
              <a:t>What </a:t>
            </a:r>
            <a:r>
              <a:rPr lang="en-US" sz="2400" dirty="0">
                <a:hlinkClick r:id="rId2" tooltip="What are care environments?"/>
              </a:rPr>
              <a:t>are care environments?</a:t>
            </a:r>
            <a:endParaRPr lang="en-US" sz="2400" b="0" dirty="0" smtClean="0">
              <a:effectLst/>
            </a:endParaRPr>
          </a:p>
          <a:p>
            <a:r>
              <a:rPr lang="en-US" sz="2400" dirty="0">
                <a:hlinkClick r:id="rId3" tooltip="What is infection control?"/>
              </a:rPr>
              <a:t>What is infection control?</a:t>
            </a:r>
            <a:endParaRPr lang="en-US" sz="2400" b="0" dirty="0" smtClean="0">
              <a:effectLst/>
            </a:endParaRPr>
          </a:p>
          <a:p>
            <a:r>
              <a:rPr lang="en-US" sz="2400" dirty="0">
                <a:hlinkClick r:id="rId4" tooltip="The impact of infections in care settings"/>
              </a:rPr>
              <a:t>The impact of infections in care settings</a:t>
            </a:r>
            <a:endParaRPr lang="en-US" sz="2400" b="0" dirty="0" smtClean="0">
              <a:effectLst/>
            </a:endParaRPr>
          </a:p>
          <a:p>
            <a:r>
              <a:rPr lang="en-US" sz="2400" dirty="0">
                <a:hlinkClick r:id="rId5" tooltip="How are infections controlled within the care enviroment?"/>
              </a:rPr>
              <a:t>How are infections controlled within the care </a:t>
            </a:r>
            <a:r>
              <a:rPr lang="en-US" sz="2400" dirty="0" err="1">
                <a:hlinkClick r:id="rId5" tooltip="How are infections controlled within the care enviroment?"/>
              </a:rPr>
              <a:t>enviroment</a:t>
            </a:r>
            <a:r>
              <a:rPr lang="en-US" sz="2400" dirty="0">
                <a:hlinkClick r:id="rId5" tooltip="How are infections controlled within the care enviroment?"/>
              </a:rPr>
              <a:t>?</a:t>
            </a:r>
            <a:endParaRPr lang="en-US" sz="2400" b="0" dirty="0" smtClean="0">
              <a:effectLst/>
            </a:endParaRPr>
          </a:p>
          <a:p>
            <a:r>
              <a:rPr lang="en-US" sz="2400" dirty="0">
                <a:hlinkClick r:id="rId6" tooltip="When an infection does happen how is it controlled?"/>
              </a:rPr>
              <a:t>When an infection does happen how is it controlled?</a:t>
            </a:r>
            <a:endParaRPr lang="en-US" sz="2400" b="0" dirty="0" smtClean="0">
              <a:effectLst/>
            </a:endParaRPr>
          </a:p>
          <a:p>
            <a:r>
              <a:rPr lang="en-US" sz="2400" dirty="0">
                <a:hlinkClick r:id="rId7" tooltip="How are infections controlled outside the care environment?"/>
              </a:rPr>
              <a:t>How are infections controlled outside the care environment?</a:t>
            </a:r>
            <a:endParaRPr lang="en-US" sz="2400" b="0" dirty="0" smtClean="0">
              <a:effectLst/>
            </a:endParaRPr>
          </a:p>
          <a:p>
            <a:r>
              <a:rPr lang="en-US" sz="2400" dirty="0">
                <a:hlinkClick r:id="rId8" tooltip="What happens when an infection is uncontrolled?"/>
              </a:rPr>
              <a:t>What happens when an infection is uncontrolled?</a:t>
            </a:r>
            <a:endParaRPr lang="en-US" sz="2400" b="0" dirty="0" smtClean="0">
              <a:effectLst/>
            </a:endParaRPr>
          </a:p>
          <a:p>
            <a:r>
              <a:rPr lang="en-US" sz="2400" dirty="0">
                <a:hlinkClick r:id="rId9" tooltip="Are people admitted into care environments safely?"/>
              </a:rPr>
              <a:t>Are people admitted into care environments safely?</a:t>
            </a:r>
            <a:endParaRPr lang="en-US" sz="2400" b="0" dirty="0" smtClean="0">
              <a:effectLst/>
            </a:endParaRPr>
          </a:p>
          <a:p>
            <a:r>
              <a:rPr lang="en-US" sz="2400" dirty="0">
                <a:hlinkClick r:id="rId10" tooltip="How is infection prevented in care environments?"/>
              </a:rPr>
              <a:t>How is infection prevented in care environments</a:t>
            </a:r>
            <a:r>
              <a:rPr lang="en-US" sz="2400" dirty="0" smtClean="0">
                <a:hlinkClick r:id="rId10" tooltip="How is infection prevented in care environments?"/>
              </a:rPr>
              <a:t>?</a:t>
            </a:r>
            <a:endParaRPr lang="en-US" sz="2400" b="0" dirty="0" smtClean="0">
              <a:effectLst/>
            </a:endParaRPr>
          </a:p>
          <a:p>
            <a:r>
              <a:rPr lang="en-US" sz="2400" dirty="0">
                <a:hlinkClick r:id="rId11" tooltip="Is infection control training necessary for carers?"/>
              </a:rPr>
              <a:t>Is infection control training necessary for carers?</a:t>
            </a:r>
            <a:endParaRPr lang="en-US" sz="2400" b="0" dirty="0" smtClean="0">
              <a:effectLst/>
            </a:endParaRPr>
          </a:p>
          <a:p>
            <a:r>
              <a:rPr lang="en-US" sz="2400" dirty="0">
                <a:hlinkClick r:id="rId12" tooltip="Final thoughts on infection control in care environments"/>
              </a:rPr>
              <a:t>Final thoughts on infection control in care environments</a:t>
            </a:r>
            <a:endParaRPr lang="en-US" sz="2400" b="0" dirty="0" smtClean="0">
              <a:effectLst/>
            </a:endParaRPr>
          </a:p>
          <a:p>
            <a:pPr marL="0" indent="0">
              <a:buNone/>
            </a:pPr>
            <a:r>
              <a:rPr lang="en-US" sz="2400" dirty="0"/>
              <a:t>Infection control stands as an absolute imperative in care environments, where the well-being of vulnerable individuals hinges upon the highest standards of safety and care. By arming ourselves with a deep understanding of effective strategies, we possess the power to prevent the spread of infections and protect lives. In this comprehensive guide, we will explore essential practices and innovative approaches that form the bedrock of infection control in care settings.</a:t>
            </a:r>
          </a:p>
        </p:txBody>
      </p:sp>
    </p:spTree>
    <p:extLst>
      <p:ext uri="{BB962C8B-B14F-4D97-AF65-F5344CB8AC3E}">
        <p14:creationId xmlns:p14="http://schemas.microsoft.com/office/powerpoint/2010/main" val="39150589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a:t> </a:t>
            </a:r>
            <a:r>
              <a:rPr lang="en-US" b="1" dirty="0" smtClean="0"/>
              <a:t>   What </a:t>
            </a:r>
            <a:r>
              <a:rPr lang="en-US" b="1" dirty="0"/>
              <a:t>are care environments?</a:t>
            </a:r>
            <a:br>
              <a:rPr lang="en-US" b="1" dirty="0"/>
            </a:br>
            <a:endParaRPr lang="en-US" dirty="0"/>
          </a:p>
        </p:txBody>
      </p:sp>
      <p:sp>
        <p:nvSpPr>
          <p:cNvPr id="3" name="Content Placeholder 2"/>
          <p:cNvSpPr>
            <a:spLocks noGrp="1"/>
          </p:cNvSpPr>
          <p:nvPr>
            <p:ph idx="1"/>
          </p:nvPr>
        </p:nvSpPr>
        <p:spPr/>
        <p:txBody>
          <a:bodyPr/>
          <a:lstStyle/>
          <a:p>
            <a:pPr marL="0" indent="0">
              <a:buNone/>
            </a:pPr>
            <a:r>
              <a:rPr lang="en-US" dirty="0"/>
              <a:t>Care environments are </a:t>
            </a:r>
            <a:r>
              <a:rPr lang="en-US" dirty="0" smtClean="0"/>
              <a:t>specialized </a:t>
            </a:r>
            <a:r>
              <a:rPr lang="en-US" dirty="0"/>
              <a:t>settings where individuals receive healthcare, support and assistance with their physical, emotional and social needs. These environments include hospitals, long-term care facilities, rehabilitation </a:t>
            </a:r>
            <a:r>
              <a:rPr lang="en-US" dirty="0" smtClean="0"/>
              <a:t>centers </a:t>
            </a:r>
            <a:r>
              <a:rPr lang="en-US" dirty="0"/>
              <a:t>and home healthcare.</a:t>
            </a:r>
          </a:p>
          <a:p>
            <a:pPr marL="0" indent="0">
              <a:buNone/>
            </a:pPr>
            <a:r>
              <a:rPr lang="en-US" dirty="0"/>
              <a:t>Within all of these different care environments, a multidisciplinary team of healthcare professionals work collaboratively to provide care. They strive to create a comfortable and healing atmosphere that promotes physical and emotional well-being all while </a:t>
            </a:r>
            <a:r>
              <a:rPr lang="en-US" dirty="0" smtClean="0"/>
              <a:t>minimizing </a:t>
            </a:r>
            <a:r>
              <a:rPr lang="en-US" dirty="0"/>
              <a:t>infection risks.</a:t>
            </a:r>
          </a:p>
          <a:p>
            <a:pPr marL="0" indent="0">
              <a:buNone/>
            </a:pPr>
            <a:endParaRPr lang="en-US" dirty="0"/>
          </a:p>
        </p:txBody>
      </p:sp>
    </p:spTree>
    <p:extLst>
      <p:ext uri="{BB962C8B-B14F-4D97-AF65-F5344CB8AC3E}">
        <p14:creationId xmlns:p14="http://schemas.microsoft.com/office/powerpoint/2010/main" val="19555841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a:t> </a:t>
            </a:r>
            <a:r>
              <a:rPr lang="en-US" b="1" dirty="0" smtClean="0"/>
              <a:t>  What </a:t>
            </a:r>
            <a:r>
              <a:rPr lang="en-US" b="1" dirty="0"/>
              <a:t>is infection control?</a:t>
            </a:r>
            <a:br>
              <a:rPr lang="en-US" b="1" dirty="0"/>
            </a:b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a:t>Infection control is a fundamental framework that safeguards the health and well-being of individuals within care environments. But what exactly does it entail? Essentially, the term encompasses a set of practices and protocols that prevent the spread of infections. In doing so, the risk of harm to both patients and caregivers is </a:t>
            </a:r>
            <a:r>
              <a:rPr lang="en-US" dirty="0" err="1"/>
              <a:t>minimised</a:t>
            </a:r>
            <a:r>
              <a:rPr lang="en-US" dirty="0"/>
              <a:t>.</a:t>
            </a:r>
          </a:p>
          <a:p>
            <a:pPr marL="0" indent="0">
              <a:buNone/>
            </a:pPr>
            <a:r>
              <a:rPr lang="en-US" dirty="0"/>
              <a:t>In a care environment, where vulnerable individuals reside or receive medical attention, the importance of infection control cannot be overstated. With measures in place, there is less of a chance that harmful pathogens like viruses, bacteria and fungi will be around to cause an infection</a:t>
            </a:r>
            <a:r>
              <a:rPr lang="en-US" dirty="0" smtClean="0"/>
              <a:t>.</a:t>
            </a:r>
          </a:p>
          <a:p>
            <a:pPr marL="0" indent="0">
              <a:buNone/>
            </a:pPr>
            <a:r>
              <a:rPr lang="en-US" b="1" dirty="0" smtClean="0"/>
              <a:t>NOTE: </a:t>
            </a:r>
            <a:r>
              <a:rPr lang="en-US" dirty="0"/>
              <a:t>The spread of </a:t>
            </a:r>
            <a:r>
              <a:rPr lang="en-US" u="sng" dirty="0">
                <a:hlinkClick r:id="rId2"/>
              </a:rPr>
              <a:t>infections</a:t>
            </a:r>
            <a:r>
              <a:rPr lang="en-US" dirty="0"/>
              <a:t> within care environments can lead to outbreaks, causing panic, disruption of services and a decline in the trust placed in the facility’s ability to provide a safe environment for care.</a:t>
            </a:r>
          </a:p>
          <a:p>
            <a:pPr marL="0" indent="0">
              <a:buNone/>
            </a:pPr>
            <a:endParaRPr lang="en-US" dirty="0"/>
          </a:p>
        </p:txBody>
      </p:sp>
    </p:spTree>
    <p:extLst>
      <p:ext uri="{BB962C8B-B14F-4D97-AF65-F5344CB8AC3E}">
        <p14:creationId xmlns:p14="http://schemas.microsoft.com/office/powerpoint/2010/main" val="10940935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How </a:t>
            </a:r>
            <a:r>
              <a:rPr lang="en-US" b="1" dirty="0"/>
              <a:t>are infections controlled within the care </a:t>
            </a:r>
            <a:r>
              <a:rPr lang="en-US" b="1" dirty="0" smtClean="0"/>
              <a:t>environment?</a:t>
            </a:r>
            <a:r>
              <a:rPr lang="en-US" b="1" dirty="0"/>
              <a:t/>
            </a:r>
            <a:br>
              <a:rPr lang="en-US" b="1" dirty="0"/>
            </a:br>
            <a:endParaRPr lang="en-US" dirty="0"/>
          </a:p>
        </p:txBody>
      </p:sp>
      <p:sp>
        <p:nvSpPr>
          <p:cNvPr id="3" name="Content Placeholder 2"/>
          <p:cNvSpPr>
            <a:spLocks noGrp="1"/>
          </p:cNvSpPr>
          <p:nvPr>
            <p:ph idx="1"/>
          </p:nvPr>
        </p:nvSpPr>
        <p:spPr/>
        <p:txBody>
          <a:bodyPr>
            <a:normAutofit fontScale="25000" lnSpcReduction="20000"/>
          </a:bodyPr>
          <a:lstStyle/>
          <a:p>
            <a:pPr marL="0" indent="0">
              <a:buNone/>
            </a:pPr>
            <a:r>
              <a:rPr lang="en-US" sz="9600" b="1" dirty="0"/>
              <a:t>Infection control encompasses many different aspects of a care environment</a:t>
            </a:r>
            <a:r>
              <a:rPr lang="en-US" sz="9600" b="1" dirty="0" smtClean="0"/>
              <a:t>.</a:t>
            </a:r>
          </a:p>
          <a:p>
            <a:pPr marL="0" indent="0">
              <a:buNone/>
            </a:pPr>
            <a:r>
              <a:rPr lang="en-US" sz="9600" b="1" dirty="0" smtClean="0"/>
              <a:t>Here </a:t>
            </a:r>
            <a:r>
              <a:rPr lang="en-US" sz="9600" b="1" dirty="0"/>
              <a:t>are the ways infections are reduced</a:t>
            </a:r>
            <a:r>
              <a:rPr lang="en-US" sz="9600" b="1" dirty="0" smtClean="0"/>
              <a:t>:</a:t>
            </a:r>
          </a:p>
          <a:p>
            <a:pPr marL="0" indent="0">
              <a:buNone/>
            </a:pPr>
            <a:r>
              <a:rPr lang="en-US" sz="9600" b="1" dirty="0" smtClean="0"/>
              <a:t>1. Hand hygiene: </a:t>
            </a:r>
            <a:r>
              <a:rPr lang="en-US" sz="9600" dirty="0"/>
              <a:t>Clean hands serve as a formidable barrier against the transmission of infectious agents. In care environments, where close contact between caregivers, patients and residents is common, </a:t>
            </a:r>
            <a:r>
              <a:rPr lang="en-US" sz="9600" dirty="0" err="1"/>
              <a:t>practising</a:t>
            </a:r>
            <a:r>
              <a:rPr lang="en-US" sz="9600" dirty="0"/>
              <a:t> meticulous hand hygiene is of paramount </a:t>
            </a:r>
            <a:r>
              <a:rPr lang="en-US" sz="9600" dirty="0" smtClean="0"/>
              <a:t>importance. </a:t>
            </a:r>
          </a:p>
          <a:p>
            <a:pPr marL="0" indent="0">
              <a:buNone/>
            </a:pPr>
            <a:r>
              <a:rPr lang="en-US" sz="9600" dirty="0" smtClean="0"/>
              <a:t>For </a:t>
            </a:r>
            <a:r>
              <a:rPr lang="en-US" sz="9600" dirty="0"/>
              <a:t>hand hygiene to be effective, </a:t>
            </a:r>
            <a:r>
              <a:rPr lang="en-US" sz="9600" b="1" dirty="0"/>
              <a:t>you need to wash your hands thoroughly with soap and water for at least 20 seconds. All areas must be washed, including the back of the hands, between the fingers and under the nails. </a:t>
            </a:r>
            <a:r>
              <a:rPr lang="en-US" sz="9600" dirty="0"/>
              <a:t>When </a:t>
            </a:r>
            <a:r>
              <a:rPr lang="en-US" sz="9600" dirty="0" smtClean="0"/>
              <a:t>hand washing </a:t>
            </a:r>
            <a:r>
              <a:rPr lang="en-US" sz="9600" dirty="0"/>
              <a:t>is not possible, hand </a:t>
            </a:r>
            <a:r>
              <a:rPr lang="en-US" sz="9600" dirty="0" smtClean="0"/>
              <a:t>sanitizers </a:t>
            </a:r>
            <a:r>
              <a:rPr lang="en-US" sz="9600" dirty="0"/>
              <a:t>can be used as an alternative, though they should have at least 60% alcohol </a:t>
            </a:r>
            <a:r>
              <a:rPr lang="en-US" sz="9600" dirty="0" smtClean="0"/>
              <a:t>content. Proper </a:t>
            </a:r>
            <a:r>
              <a:rPr lang="en-US" sz="9600" dirty="0"/>
              <a:t>hand hygiene should be </a:t>
            </a:r>
            <a:r>
              <a:rPr lang="en-US" sz="9600" dirty="0" err="1"/>
              <a:t>practised</a:t>
            </a:r>
            <a:r>
              <a:rPr lang="en-US" sz="9600" dirty="0"/>
              <a:t> at critical moments, such as before and after patient contact, before performing invasive procedures, after handling contaminated materials and after removing gloves. It is crucial to instil a culture of hand hygiene among all individuals within the care environment, including caregivers, healthcare professionals, support staff and visitors</a:t>
            </a:r>
            <a:r>
              <a:rPr lang="en-US" sz="9600" dirty="0" smtClean="0"/>
              <a:t>.</a:t>
            </a:r>
          </a:p>
          <a:p>
            <a:pPr marL="0" indent="0">
              <a:buNone/>
            </a:pPr>
            <a:r>
              <a:rPr lang="en-US" sz="9600" b="1" dirty="0" smtClean="0"/>
              <a:t>2. </a:t>
            </a:r>
            <a:r>
              <a:rPr lang="en-US" sz="9600" dirty="0" smtClean="0"/>
              <a:t> </a:t>
            </a:r>
            <a:r>
              <a:rPr lang="en-US" sz="9600" b="1" dirty="0"/>
              <a:t>Personal Protective Equipment (PPE</a:t>
            </a:r>
            <a:r>
              <a:rPr lang="en-US" sz="9600" b="1" dirty="0" smtClean="0"/>
              <a:t>): </a:t>
            </a:r>
            <a:r>
              <a:rPr lang="en-US" sz="9600" dirty="0"/>
              <a:t>Personal protective equipment (PPE) also acts as a crucial line of </a:t>
            </a:r>
            <a:r>
              <a:rPr lang="en-US" sz="9600" dirty="0" smtClean="0"/>
              <a:t>defense </a:t>
            </a:r>
            <a:r>
              <a:rPr lang="en-US" sz="9600" dirty="0"/>
              <a:t>in infection control. PPE includes items such as gloves, masks, gowns and eye protection, which serve to protect both caregivers and patients from potential infection transmission.</a:t>
            </a:r>
          </a:p>
          <a:p>
            <a:pPr marL="0" indent="0">
              <a:buNone/>
            </a:pPr>
            <a:r>
              <a:rPr lang="en-US" sz="9600" dirty="0"/>
              <a:t>For example, gloves should be worn when coming into contact with bodily fluids or performing procedures that involve potential exposure to pathogens. Masks, on the other hand, are essential when caring for patients with respiratory infections to prevent the inhalation of droplets containing infectious </a:t>
            </a:r>
            <a:r>
              <a:rPr lang="en-US" sz="9600" dirty="0" smtClean="0"/>
              <a:t>agents. It </a:t>
            </a:r>
            <a:r>
              <a:rPr lang="en-US" sz="9600" dirty="0"/>
              <a:t>is vital to ensure that PPE is readily available, properly fitted and correctly used by all individuals within the care environment. Training on the proper use, disposal and limitations of PPE should be provided to caregivers and staff to </a:t>
            </a:r>
            <a:r>
              <a:rPr lang="en-US" sz="9600" dirty="0" smtClean="0"/>
              <a:t>maximize </a:t>
            </a:r>
            <a:r>
              <a:rPr lang="en-US" sz="9600" dirty="0"/>
              <a:t>its effectiveness</a:t>
            </a:r>
            <a:r>
              <a:rPr lang="en-US" sz="9600" dirty="0" smtClean="0"/>
              <a:t>.</a:t>
            </a:r>
          </a:p>
          <a:p>
            <a:pPr marL="0" indent="0">
              <a:buNone/>
            </a:pPr>
            <a:r>
              <a:rPr lang="en-US" sz="9600" b="1" dirty="0" smtClean="0"/>
              <a:t>3.  </a:t>
            </a:r>
            <a:r>
              <a:rPr lang="en-US" sz="9600" b="1" dirty="0"/>
              <a:t>Proper disinfection and </a:t>
            </a:r>
            <a:r>
              <a:rPr lang="en-US" sz="9600" b="1" dirty="0" smtClean="0"/>
              <a:t>sanitization: </a:t>
            </a:r>
            <a:r>
              <a:rPr lang="en-US" sz="9600" dirty="0"/>
              <a:t>Disinfection and </a:t>
            </a:r>
            <a:r>
              <a:rPr lang="en-US" sz="9600" dirty="0" err="1"/>
              <a:t>sanitisation</a:t>
            </a:r>
            <a:r>
              <a:rPr lang="en-US" sz="9600" dirty="0"/>
              <a:t> practices are important in ensuring the environment is safe and germ-free. High-touch surfaces should be regularly cleaned and disinfected using appropriate disinfectants. It is crucial to follow manufacturer instructions for disinfectant use, including contact time and concentration, to achieve effective results.</a:t>
            </a:r>
          </a:p>
          <a:p>
            <a:pPr marL="0" indent="0">
              <a:buNone/>
            </a:pPr>
            <a:r>
              <a:rPr lang="en-US" sz="9600" dirty="0"/>
              <a:t>Additionally, the proper handling and disposal of potentially infectious waste, such as used needles and soiled linens, should be strictly adhered to. Adequate waste management protocols help </a:t>
            </a:r>
            <a:r>
              <a:rPr lang="en-US" sz="9600" dirty="0" err="1"/>
              <a:t>minimise</a:t>
            </a:r>
            <a:r>
              <a:rPr lang="en-US" sz="9600" dirty="0"/>
              <a:t> the risk of exposure to infectious materials and maintain a clean and hygienic care </a:t>
            </a:r>
            <a:r>
              <a:rPr lang="en-US" sz="9600" dirty="0" smtClean="0"/>
              <a:t>environment. Regular </a:t>
            </a:r>
            <a:r>
              <a:rPr lang="en-US" sz="9600" dirty="0"/>
              <a:t>training, supervision and audits should be implemented to ensure compliance with disinfection and </a:t>
            </a:r>
            <a:r>
              <a:rPr lang="en-US" sz="9600" dirty="0" err="1"/>
              <a:t>sanitisation</a:t>
            </a:r>
            <a:r>
              <a:rPr lang="en-US" sz="9600" dirty="0"/>
              <a:t> protocols. By establishing a robust system for maintaining cleanliness, care environments can greatly reduce the risk of infection transmission and provide a safer space for both patients and caregivers.</a:t>
            </a:r>
          </a:p>
          <a:p>
            <a:pPr marL="0" indent="0">
              <a:buNone/>
            </a:pPr>
            <a:endParaRPr lang="en-US" b="1" dirty="0"/>
          </a:p>
          <a:p>
            <a:pPr marL="0" indent="0">
              <a:buNone/>
            </a:pPr>
            <a:endParaRPr lang="en-US" b="1" dirty="0"/>
          </a:p>
          <a:p>
            <a:pPr marL="0" indent="0">
              <a:buNone/>
            </a:pPr>
            <a:endParaRPr lang="en-US" dirty="0"/>
          </a:p>
          <a:p>
            <a:pPr marL="514350" indent="-514350">
              <a:buFont typeface="+mj-lt"/>
              <a:buAutoNum type="arabicPeriod"/>
            </a:pPr>
            <a:endParaRPr lang="en-US" b="1" dirty="0"/>
          </a:p>
          <a:p>
            <a:pPr marL="514350" indent="-514350">
              <a:buFont typeface="+mj-lt"/>
              <a:buAutoNum type="arabicPeriod"/>
            </a:pPr>
            <a:endParaRPr lang="en-US" dirty="0"/>
          </a:p>
        </p:txBody>
      </p:sp>
    </p:spTree>
    <p:extLst>
      <p:ext uri="{BB962C8B-B14F-4D97-AF65-F5344CB8AC3E}">
        <p14:creationId xmlns:p14="http://schemas.microsoft.com/office/powerpoint/2010/main" val="36370079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When </a:t>
            </a:r>
            <a:r>
              <a:rPr lang="en-US" b="1" dirty="0"/>
              <a:t>an infection does happen how is it controlled?</a:t>
            </a:r>
            <a:br>
              <a:rPr lang="en-US" b="1" dirty="0"/>
            </a:br>
            <a:endParaRPr lang="en-US" dirty="0"/>
          </a:p>
        </p:txBody>
      </p:sp>
      <p:sp>
        <p:nvSpPr>
          <p:cNvPr id="3" name="Content Placeholder 2"/>
          <p:cNvSpPr>
            <a:spLocks noGrp="1"/>
          </p:cNvSpPr>
          <p:nvPr>
            <p:ph idx="1"/>
          </p:nvPr>
        </p:nvSpPr>
        <p:spPr/>
        <p:txBody>
          <a:bodyPr>
            <a:normAutofit fontScale="25000" lnSpcReduction="20000"/>
          </a:bodyPr>
          <a:lstStyle/>
          <a:p>
            <a:pPr marL="0" indent="0">
              <a:buNone/>
            </a:pPr>
            <a:r>
              <a:rPr lang="en-US" sz="9600" dirty="0"/>
              <a:t>Infections can occasionally occur within care environments, despite the best preventive measures in place. When an infection occurs, swift and effective control measures will </a:t>
            </a:r>
            <a:r>
              <a:rPr lang="en-US" sz="9600" dirty="0" err="1"/>
              <a:t>minimise</a:t>
            </a:r>
            <a:r>
              <a:rPr lang="en-US" sz="9600" dirty="0"/>
              <a:t> the impact and prevent further spread</a:t>
            </a:r>
            <a:r>
              <a:rPr lang="en-US" sz="9600" dirty="0" smtClean="0"/>
              <a:t>.</a:t>
            </a:r>
          </a:p>
          <a:p>
            <a:pPr marL="0" indent="0">
              <a:buNone/>
            </a:pPr>
            <a:r>
              <a:rPr lang="en-US" sz="9600" b="1" dirty="0"/>
              <a:t>Here are the key strategies employed to control infections within care environments:</a:t>
            </a:r>
            <a:endParaRPr lang="en-US" sz="9600" dirty="0"/>
          </a:p>
          <a:p>
            <a:pPr marL="0" indent="0">
              <a:buNone/>
            </a:pPr>
            <a:r>
              <a:rPr lang="en-US" sz="9600" b="1" dirty="0"/>
              <a:t>1. Isolation and Infection Control Precautions:</a:t>
            </a:r>
            <a:r>
              <a:rPr lang="en-US" sz="9600" dirty="0"/>
              <a:t> The infected individual is promptly isolated to prevent the spread of the infection to others. Precautions may include contact precautions (wearing gloves and gowns), droplet precautions (wearing masks) or airborne precautions (wearing </a:t>
            </a:r>
            <a:r>
              <a:rPr lang="en-US" sz="9600" dirty="0" err="1"/>
              <a:t>specialised</a:t>
            </a:r>
            <a:r>
              <a:rPr lang="en-US" sz="9600" dirty="0"/>
              <a:t> masks and ensuring proper ventilation).</a:t>
            </a:r>
          </a:p>
          <a:p>
            <a:pPr marL="0" indent="0">
              <a:buNone/>
            </a:pPr>
            <a:r>
              <a:rPr lang="en-US" sz="9600" b="1" dirty="0"/>
              <a:t>2. Enhanced Hand Hygiene:</a:t>
            </a:r>
            <a:r>
              <a:rPr lang="en-US" sz="9600" dirty="0"/>
              <a:t> Hand hygiene is reinforced for both caregivers and individuals within the care environment. Strict adherence to proper </a:t>
            </a:r>
            <a:r>
              <a:rPr lang="en-US" sz="9600" dirty="0" err="1"/>
              <a:t>handwashing</a:t>
            </a:r>
            <a:r>
              <a:rPr lang="en-US" sz="9600" dirty="0"/>
              <a:t> techniques with soap and water or the use of alcohol-based hand </a:t>
            </a:r>
            <a:r>
              <a:rPr lang="en-US" sz="9600" dirty="0" err="1"/>
              <a:t>sanitisers</a:t>
            </a:r>
            <a:r>
              <a:rPr lang="en-US" sz="9600" dirty="0"/>
              <a:t> significantly reduces the risk of infection transmission.</a:t>
            </a:r>
          </a:p>
          <a:p>
            <a:pPr marL="0" indent="0">
              <a:buNone/>
            </a:pPr>
            <a:r>
              <a:rPr lang="en-US" sz="9600" b="1" dirty="0"/>
              <a:t>3. Surveillance and Early Detection:</a:t>
            </a:r>
            <a:r>
              <a:rPr lang="en-US" sz="9600" dirty="0"/>
              <a:t> Enhanced surveillance systems are employed to closely monitor individuals within the care environment for any signs or symptoms of infection. This may involve regular temperature checks, symptom screening and laboratory testing to detect infections early on.</a:t>
            </a:r>
          </a:p>
          <a:p>
            <a:pPr marL="0" indent="0">
              <a:buNone/>
            </a:pPr>
            <a:r>
              <a:rPr lang="en-US" sz="9600" b="1" dirty="0"/>
              <a:t>4. Treatment and Medication:</a:t>
            </a:r>
            <a:r>
              <a:rPr lang="en-US" sz="9600" dirty="0"/>
              <a:t> Prompt initiation of appropriate treatment and medication is vital in controlling infections.</a:t>
            </a:r>
          </a:p>
          <a:p>
            <a:pPr marL="0" indent="0">
              <a:buNone/>
            </a:pPr>
            <a:r>
              <a:rPr lang="en-US" sz="9600" b="1" dirty="0"/>
              <a:t>5. Enhanced Cleaning and Disinfection:</a:t>
            </a:r>
            <a:r>
              <a:rPr lang="en-US" sz="9600" dirty="0"/>
              <a:t> Cleaning and disinfection practices are intensified to ensure thorough decontamination of surfaces, medical equipment and shared spaces. The use of appropriate disinfectants that are effective against the specific pathogens causing the infection is crucial.</a:t>
            </a:r>
          </a:p>
          <a:p>
            <a:pPr marL="0" indent="0">
              <a:buNone/>
            </a:pPr>
            <a:r>
              <a:rPr lang="en-US" sz="9600" b="1" dirty="0"/>
              <a:t>6. Personal Protective Equipment (PPE):</a:t>
            </a:r>
            <a:r>
              <a:rPr lang="en-US" sz="9600" dirty="0"/>
              <a:t> Healthcare professionals and caregivers use appropriate PPE like gloves, masks, gowns, face shields or respirators to </a:t>
            </a:r>
            <a:r>
              <a:rPr lang="en-US" sz="9600" dirty="0" err="1"/>
              <a:t>minimise</a:t>
            </a:r>
            <a:r>
              <a:rPr lang="en-US" sz="9600" dirty="0"/>
              <a:t> the risk of exposure to infectious agents.</a:t>
            </a:r>
          </a:p>
          <a:p>
            <a:pPr marL="0" indent="0">
              <a:buNone/>
            </a:pPr>
            <a:r>
              <a:rPr lang="en-US" sz="9600" b="1" dirty="0"/>
              <a:t>7. Education and Training:</a:t>
            </a:r>
            <a:r>
              <a:rPr lang="en-US" sz="9600" dirty="0"/>
              <a:t> Caregivers and individuals within the care environment are educated about the infection, its modes of transmission and the necessary precautions to prevent further spread. Training sessions and informational materials help promote awareness and reinforce infection control practices.</a:t>
            </a:r>
          </a:p>
          <a:p>
            <a:pPr marL="0" indent="0">
              <a:buNone/>
            </a:pPr>
            <a:r>
              <a:rPr lang="en-US" sz="9600" b="1" dirty="0"/>
              <a:t>8. Contact Tracing and Notification:</a:t>
            </a:r>
            <a:r>
              <a:rPr lang="en-US" sz="9600" dirty="0"/>
              <a:t> Contact tracing is conducted to identify individuals who may have been exposed to the infection. These individuals are notified and monitored closely for any signs or symptoms, enabling early intervention and preventing further transmission.</a:t>
            </a:r>
          </a:p>
          <a:p>
            <a:pPr marL="0" indent="0">
              <a:buNone/>
            </a:pPr>
            <a:r>
              <a:rPr lang="en-US" sz="9600" b="1" dirty="0"/>
              <a:t>9. Communication and Collaboration:</a:t>
            </a:r>
            <a:r>
              <a:rPr lang="en-US" sz="9600" dirty="0"/>
              <a:t> Open and transparent communication between healthcare professionals, caregivers, individuals and their families is essential. Clear and timely information regarding the infection, control measures and progress is shared to foster trust, </a:t>
            </a:r>
            <a:r>
              <a:rPr lang="en-US" sz="9600" dirty="0" err="1"/>
              <a:t>minimise</a:t>
            </a:r>
            <a:r>
              <a:rPr lang="en-US" sz="9600" dirty="0"/>
              <a:t> anxiety and ensure everyone is well-informed.</a:t>
            </a:r>
          </a:p>
          <a:p>
            <a:pPr marL="0" indent="0">
              <a:buNone/>
            </a:pPr>
            <a:r>
              <a:rPr lang="en-US" sz="9600" b="1" dirty="0"/>
              <a:t>10. Continuous Evaluation and Quality Improvement:</a:t>
            </a:r>
            <a:r>
              <a:rPr lang="en-US" sz="9600" dirty="0"/>
              <a:t> Throughout the control process, the effectiveness of infection control measures is continuously evaluated. Lessons learned from each infection incident contribute to ongoing quality improvement initiatives, ensuring that protocols and practices are continuously refined and updated.</a:t>
            </a:r>
          </a:p>
          <a:p>
            <a:pPr marL="0" indent="0">
              <a:buNone/>
            </a:pPr>
            <a:endParaRPr lang="en-US" dirty="0"/>
          </a:p>
        </p:txBody>
      </p:sp>
    </p:spTree>
    <p:extLst>
      <p:ext uri="{BB962C8B-B14F-4D97-AF65-F5344CB8AC3E}">
        <p14:creationId xmlns:p14="http://schemas.microsoft.com/office/powerpoint/2010/main" val="41679653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How </a:t>
            </a:r>
            <a:r>
              <a:rPr lang="en-US" b="1" dirty="0"/>
              <a:t>are infections controlled outside the care environment?</a:t>
            </a:r>
            <a:br>
              <a:rPr lang="en-US" b="1" dirty="0"/>
            </a:br>
            <a:endParaRPr lang="en-US" dirty="0"/>
          </a:p>
        </p:txBody>
      </p:sp>
      <p:sp>
        <p:nvSpPr>
          <p:cNvPr id="3" name="Content Placeholder 2"/>
          <p:cNvSpPr>
            <a:spLocks noGrp="1"/>
          </p:cNvSpPr>
          <p:nvPr>
            <p:ph idx="1"/>
          </p:nvPr>
        </p:nvSpPr>
        <p:spPr/>
        <p:txBody>
          <a:bodyPr>
            <a:normAutofit fontScale="70000" lnSpcReduction="20000"/>
          </a:bodyPr>
          <a:lstStyle/>
          <a:p>
            <a:pPr marL="0" indent="0">
              <a:buNone/>
            </a:pPr>
            <a:r>
              <a:rPr lang="en-US" dirty="0"/>
              <a:t>While the primary focus is often on infection prevention and control within care settings, it is equally important to manage the potential transmission of infections from external sources.</a:t>
            </a:r>
          </a:p>
          <a:p>
            <a:pPr marL="0" indent="0">
              <a:buNone/>
            </a:pPr>
            <a:r>
              <a:rPr lang="en-US" b="1" dirty="0"/>
              <a:t>Here are some key considerations for controlling infections outside the care environment:</a:t>
            </a:r>
            <a:endParaRPr lang="en-US" dirty="0"/>
          </a:p>
          <a:p>
            <a:r>
              <a:rPr lang="en-US" b="1" dirty="0"/>
              <a:t>Visitor guidelines and screening</a:t>
            </a:r>
          </a:p>
          <a:p>
            <a:r>
              <a:rPr lang="en-US" dirty="0"/>
              <a:t>Establishing clear visitor guidelines is crucial to </a:t>
            </a:r>
            <a:r>
              <a:rPr lang="en-US" dirty="0" err="1"/>
              <a:t>minimise</a:t>
            </a:r>
            <a:r>
              <a:rPr lang="en-US" dirty="0"/>
              <a:t> the risk of infections being brought into the care environment. Care facilities often implement visitor screening procedures, such as temperature checks or health questionnaires, to identify individuals who may pose a risk of transmitting infections.</a:t>
            </a:r>
          </a:p>
          <a:p>
            <a:r>
              <a:rPr lang="en-US" b="1" dirty="0"/>
              <a:t>Hand hygiene for visitors</a:t>
            </a:r>
          </a:p>
          <a:p>
            <a:r>
              <a:rPr lang="en-US" dirty="0"/>
              <a:t>Encouraging proper hand hygiene among visitors is essential to reduce the spread of infections. Care </a:t>
            </a:r>
            <a:r>
              <a:rPr lang="en-US" dirty="0" smtClean="0"/>
              <a:t>facilities </a:t>
            </a:r>
            <a:r>
              <a:rPr lang="en-US" dirty="0"/>
              <a:t>typically provide hand </a:t>
            </a:r>
            <a:r>
              <a:rPr lang="en-US" dirty="0" err="1"/>
              <a:t>sanitising</a:t>
            </a:r>
            <a:r>
              <a:rPr lang="en-US" dirty="0"/>
              <a:t> stations at entry points and throughout the premises, along with clear signage and instructions for visitors to </a:t>
            </a:r>
            <a:r>
              <a:rPr lang="en-US" dirty="0" err="1"/>
              <a:t>practise</a:t>
            </a:r>
            <a:r>
              <a:rPr lang="en-US" dirty="0"/>
              <a:t> hand hygiene before and after their visit. This helps </a:t>
            </a:r>
            <a:r>
              <a:rPr lang="en-US" dirty="0" smtClean="0"/>
              <a:t>minimize </a:t>
            </a:r>
            <a:r>
              <a:rPr lang="en-US" dirty="0"/>
              <a:t>the potential transfer of pathogens from visitors to individuals within the care environment</a:t>
            </a:r>
            <a:r>
              <a:rPr lang="en-US" dirty="0" smtClean="0"/>
              <a:t>.</a:t>
            </a:r>
            <a:endParaRPr lang="en-US" dirty="0"/>
          </a:p>
        </p:txBody>
      </p:sp>
    </p:spTree>
    <p:extLst>
      <p:ext uri="{BB962C8B-B14F-4D97-AF65-F5344CB8AC3E}">
        <p14:creationId xmlns:p14="http://schemas.microsoft.com/office/powerpoint/2010/main" val="30074216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a:t/>
            </a:r>
            <a:br>
              <a:rPr lang="en-US" b="1" dirty="0"/>
            </a:br>
            <a:r>
              <a:rPr lang="en-US" b="1" dirty="0" smtClean="0"/>
              <a:t>What </a:t>
            </a:r>
            <a:r>
              <a:rPr lang="en-US" b="1" dirty="0"/>
              <a:t>happens when an infection is uncontrolled?</a:t>
            </a:r>
            <a:br>
              <a:rPr lang="en-US" b="1" dirty="0"/>
            </a:br>
            <a:r>
              <a:rPr lang="en-US" dirty="0"/>
              <a:t/>
            </a:r>
            <a:br>
              <a:rPr lang="en-US" dirty="0"/>
            </a:br>
            <a:endParaRPr lang="en-US" dirty="0"/>
          </a:p>
        </p:txBody>
      </p:sp>
      <p:sp>
        <p:nvSpPr>
          <p:cNvPr id="3" name="Content Placeholder 2"/>
          <p:cNvSpPr>
            <a:spLocks noGrp="1"/>
          </p:cNvSpPr>
          <p:nvPr>
            <p:ph idx="1"/>
          </p:nvPr>
        </p:nvSpPr>
        <p:spPr/>
        <p:txBody>
          <a:bodyPr>
            <a:normAutofit fontScale="25000" lnSpcReduction="20000"/>
          </a:bodyPr>
          <a:lstStyle/>
          <a:p>
            <a:pPr marL="0" indent="0">
              <a:buNone/>
            </a:pPr>
            <a:r>
              <a:rPr lang="en-US" sz="9600" dirty="0"/>
              <a:t>When an infection is uncontrolled within a care environment, it can have severe consequences for the individuals affected. It also affects the overall safety and well-being of the care </a:t>
            </a:r>
            <a:r>
              <a:rPr lang="en-US" sz="9600" dirty="0" smtClean="0"/>
              <a:t>setting.</a:t>
            </a:r>
          </a:p>
          <a:p>
            <a:pPr marL="0" indent="0">
              <a:buNone/>
            </a:pPr>
            <a:r>
              <a:rPr lang="en-US" sz="9600" b="1" dirty="0" smtClean="0"/>
              <a:t>Here </a:t>
            </a:r>
            <a:r>
              <a:rPr lang="en-US" sz="9600" b="1" dirty="0"/>
              <a:t>are the potential outcomes and actions taken when an infection remains uncontrolled:</a:t>
            </a:r>
            <a:endParaRPr lang="en-US" sz="9600" dirty="0"/>
          </a:p>
          <a:p>
            <a:r>
              <a:rPr lang="en-US" sz="9600" dirty="0"/>
              <a:t>Uncontrolled infections pose a significant risk of transmission to other individuals within the care environment. They can seriously affect those with underlying health conditions and those who are </a:t>
            </a:r>
            <a:r>
              <a:rPr lang="en-US" sz="9600" b="1" dirty="0" err="1"/>
              <a:t>immunocompromised</a:t>
            </a:r>
            <a:r>
              <a:rPr lang="en-US" sz="9600" dirty="0"/>
              <a:t>.</a:t>
            </a:r>
          </a:p>
          <a:p>
            <a:r>
              <a:rPr lang="en-US" sz="9600" b="1" dirty="0"/>
              <a:t>Risk of transmission</a:t>
            </a:r>
          </a:p>
          <a:p>
            <a:r>
              <a:rPr lang="en-US" sz="9600" dirty="0"/>
              <a:t>Uncontrolled infections pose a significant risk of transmission to other individuals within the care environment. They can seriously affect those with underlying health conditions and those who are </a:t>
            </a:r>
            <a:r>
              <a:rPr lang="en-US" sz="9600" b="1" dirty="0" err="1"/>
              <a:t>immunocompromised</a:t>
            </a:r>
            <a:r>
              <a:rPr lang="en-US" sz="9600" dirty="0"/>
              <a:t>.</a:t>
            </a:r>
          </a:p>
          <a:p>
            <a:r>
              <a:rPr lang="en-US" sz="9600" b="1" dirty="0"/>
              <a:t>Increased morbidity and mortality</a:t>
            </a:r>
          </a:p>
          <a:p>
            <a:r>
              <a:rPr lang="en-US" sz="9600" dirty="0"/>
              <a:t>Uncontrolled infections can lead to increased rates of illness, complications and even mortality among those affected. Some infections have severe consequences for individuals with weakened immune systems or underlying health conditions, especially if they’re caused by drug-resistant bacteria.</a:t>
            </a:r>
          </a:p>
          <a:p>
            <a:r>
              <a:rPr lang="en-US" sz="9600" b="1" dirty="0"/>
              <a:t>Outbreaks and cluster </a:t>
            </a:r>
            <a:r>
              <a:rPr lang="en-US" sz="9600" b="1" dirty="0" smtClean="0"/>
              <a:t>infections: </a:t>
            </a:r>
            <a:r>
              <a:rPr lang="en-US" sz="9600" dirty="0" smtClean="0"/>
              <a:t>If </a:t>
            </a:r>
            <a:r>
              <a:rPr lang="en-US" sz="9600" dirty="0"/>
              <a:t>an infection remains uncontrolled, it can escalate into an outbreak or cluster infection within the care environment. This means that multiple individuals may become infected within a relatively short period, leading to a significant impact on the healthcare resources, increased burden on caregivers and potential strain on the overall functioning of the care setting.</a:t>
            </a:r>
          </a:p>
          <a:p>
            <a:r>
              <a:rPr lang="en-US" sz="9600" b="1" dirty="0"/>
              <a:t>Disruption of care </a:t>
            </a:r>
            <a:r>
              <a:rPr lang="en-US" sz="9600" b="1" dirty="0" smtClean="0"/>
              <a:t>services: </a:t>
            </a:r>
            <a:r>
              <a:rPr lang="en-US" sz="9600" dirty="0" smtClean="0"/>
              <a:t>Uncontrolled </a:t>
            </a:r>
            <a:r>
              <a:rPr lang="en-US" sz="9600" dirty="0"/>
              <a:t>infections may necessitate temporary disruptions in care services. If an infection is highly transmissible, like Covid-19 for example, a patient will need to be isolated. This could result in limitations on receiving visitors or restricted access to certain areas within the care facility. Workers or caregivers who are infected may need to take time off to recover, potentially leading to staff shortages and challenges in maintaining continuity of care.</a:t>
            </a:r>
          </a:p>
          <a:p>
            <a:r>
              <a:rPr lang="en-US" sz="9600" b="1" dirty="0"/>
              <a:t>Implementing control </a:t>
            </a:r>
            <a:r>
              <a:rPr lang="en-US" sz="9600" b="1" dirty="0" smtClean="0"/>
              <a:t>measures: </a:t>
            </a:r>
            <a:r>
              <a:rPr lang="en-US" sz="9600" dirty="0" smtClean="0"/>
              <a:t>Healthcare </a:t>
            </a:r>
            <a:r>
              <a:rPr lang="en-US" sz="9600" dirty="0"/>
              <a:t>providers must carry out specific procedures to prevent highly transmissible infections from spreading. This includes patients being placed in an isolation unit or a designated area within the care facility to </a:t>
            </a:r>
            <a:r>
              <a:rPr lang="en-US" sz="9600" dirty="0" err="1"/>
              <a:t>minimise</a:t>
            </a:r>
            <a:r>
              <a:rPr lang="en-US" sz="9600" dirty="0"/>
              <a:t> contact with others. Infected workers may be required to take sick leave until they recover and are no longer contagious. Unwell visitors or those that have been exposed to transmissible infections will likely be restricted from entering the environment until they are deemed non-infectious.</a:t>
            </a:r>
          </a:p>
          <a:p>
            <a:r>
              <a:rPr lang="en-US" sz="9600" b="1" dirty="0"/>
              <a:t>Enhanced infection control </a:t>
            </a:r>
            <a:r>
              <a:rPr lang="en-US" sz="9600" b="1" dirty="0" smtClean="0"/>
              <a:t>measures: </a:t>
            </a:r>
            <a:r>
              <a:rPr lang="en-US" sz="9600" dirty="0" smtClean="0"/>
              <a:t>In </a:t>
            </a:r>
            <a:r>
              <a:rPr lang="en-US" sz="9600" dirty="0"/>
              <a:t>response to uncontrolled infection, the care environment intensifies its infection control measures. They will probably implement stricter hand hygiene protocols, increase the frequency of cleaning and disinfection, enhance personal protective equipment (PPE) usage and conduct contact tracing to identify individuals who may have been exposed.</a:t>
            </a:r>
          </a:p>
          <a:p>
            <a:r>
              <a:rPr lang="en-US" sz="9600" b="1" dirty="0"/>
              <a:t>Collaboration with public health </a:t>
            </a:r>
            <a:r>
              <a:rPr lang="en-US" sz="9600" b="1" dirty="0" smtClean="0"/>
              <a:t>authorities: </a:t>
            </a:r>
            <a:r>
              <a:rPr lang="en-US" sz="9600" dirty="0" smtClean="0"/>
              <a:t>In </a:t>
            </a:r>
            <a:r>
              <a:rPr lang="en-US" sz="9600" dirty="0"/>
              <a:t>cases of uncontrolled infections, care environments collaborate closely with public health authorities. This partnership helps ensure a coordinated response, timely notification of cases, guidance on infection control strategies and access to additional resources and expertise to effectively manage and contain the infection.</a:t>
            </a:r>
          </a:p>
          <a:p>
            <a:pPr marL="0" indent="0">
              <a:buNone/>
            </a:pPr>
            <a:r>
              <a:rPr lang="en-US" sz="9600" dirty="0"/>
              <a:t>Preventing infections from becoming uncontrolled requires a proactive approach that includes robust surveillance, effective communication, adherence to infection control protocols and prompt implementation of control measures. By </a:t>
            </a:r>
            <a:r>
              <a:rPr lang="en-US" sz="9600" dirty="0" smtClean="0"/>
              <a:t>prioritizing </a:t>
            </a:r>
            <a:r>
              <a:rPr lang="en-US" sz="9600" dirty="0"/>
              <a:t>these measures, care environments can </a:t>
            </a:r>
            <a:r>
              <a:rPr lang="en-US" sz="9600" dirty="0" smtClean="0"/>
              <a:t>minimize </a:t>
            </a:r>
            <a:r>
              <a:rPr lang="en-US" sz="9600" dirty="0"/>
              <a:t>the risk of uncontrolled infections and safeguard the health and well-being of all individuals within their care.</a:t>
            </a:r>
          </a:p>
          <a:p>
            <a:pPr marL="0" indent="0">
              <a:buNone/>
            </a:pPr>
            <a:r>
              <a:rPr lang="en-US" dirty="0"/>
              <a:t/>
            </a:r>
            <a:br>
              <a:rPr lang="en-US" dirty="0"/>
            </a:br>
            <a:endParaRPr lang="en-US" dirty="0"/>
          </a:p>
        </p:txBody>
      </p:sp>
    </p:spTree>
    <p:extLst>
      <p:ext uri="{BB962C8B-B14F-4D97-AF65-F5344CB8AC3E}">
        <p14:creationId xmlns:p14="http://schemas.microsoft.com/office/powerpoint/2010/main" val="35649214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Are people admitted into care environments safely?</a:t>
            </a:r>
            <a:br>
              <a:rPr lang="en-US" b="1" dirty="0"/>
            </a:br>
            <a:endParaRPr lang="en-US" dirty="0"/>
          </a:p>
        </p:txBody>
      </p:sp>
      <p:sp>
        <p:nvSpPr>
          <p:cNvPr id="3" name="Content Placeholder 2"/>
          <p:cNvSpPr>
            <a:spLocks noGrp="1"/>
          </p:cNvSpPr>
          <p:nvPr>
            <p:ph idx="1"/>
          </p:nvPr>
        </p:nvSpPr>
        <p:spPr/>
        <p:txBody>
          <a:bodyPr>
            <a:noAutofit/>
          </a:bodyPr>
          <a:lstStyle/>
          <a:p>
            <a:pPr marL="0" indent="0">
              <a:buNone/>
            </a:pPr>
            <a:r>
              <a:rPr lang="en-US" sz="2400" dirty="0"/>
              <a:t>When individuals are admitted into care environments, ensuring their safety and </a:t>
            </a:r>
            <a:r>
              <a:rPr lang="en-US" sz="2400" dirty="0" err="1"/>
              <a:t>minimising</a:t>
            </a:r>
            <a:r>
              <a:rPr lang="en-US" sz="2400" dirty="0"/>
              <a:t> risks is of utmost importance.</a:t>
            </a:r>
          </a:p>
          <a:p>
            <a:pPr marL="0" indent="0">
              <a:buNone/>
            </a:pPr>
            <a:r>
              <a:rPr lang="en-US" sz="2400" b="1" dirty="0"/>
              <a:t>Here are the key steps taken to promote safe admissions:</a:t>
            </a:r>
            <a:endParaRPr lang="en-US" sz="2400" dirty="0"/>
          </a:p>
          <a:p>
            <a:pPr marL="0" indent="0">
              <a:buNone/>
            </a:pPr>
            <a:r>
              <a:rPr lang="en-US" sz="2400" b="1" dirty="0"/>
              <a:t>1. Pre-Admission Assessments:</a:t>
            </a:r>
            <a:r>
              <a:rPr lang="en-US" sz="2400" dirty="0"/>
              <a:t> Before admitting individuals into care environments, comprehensive pre-admission assessments are conducted. These assessments may include medical evaluations, screenings and interviews to gather essential information about the individual’s health status, medical history and care needs. These assessments help identify any existing infections, communicable diseases or special requirements that need to be addressed to ensure appropriate care and </a:t>
            </a:r>
            <a:r>
              <a:rPr lang="en-US" sz="2400" dirty="0" err="1"/>
              <a:t>minimise</a:t>
            </a:r>
            <a:r>
              <a:rPr lang="en-US" sz="2400" dirty="0"/>
              <a:t> risks.</a:t>
            </a:r>
          </a:p>
          <a:p>
            <a:pPr marL="0" indent="0">
              <a:buNone/>
            </a:pPr>
            <a:r>
              <a:rPr lang="en-US" sz="2400" b="1" dirty="0"/>
              <a:t>2. Infection Screening and Prevention:</a:t>
            </a:r>
            <a:r>
              <a:rPr lang="en-US" sz="2400" dirty="0"/>
              <a:t> In order to prevent the introduction or spread of infections within care environments, individuals are often screened for infectious diseases before admission. This may involve laboratory tests, such as blood tests or swabs, to detect common infectious pathogens. If an infectious disease occurs, appropriate precautions and interventions must be taken to </a:t>
            </a:r>
            <a:r>
              <a:rPr lang="en-US" sz="2400" dirty="0" err="1"/>
              <a:t>minimise</a:t>
            </a:r>
            <a:r>
              <a:rPr lang="en-US" sz="2400" dirty="0"/>
              <a:t> the risk of transmission to other individuals within the care environment.</a:t>
            </a:r>
          </a:p>
          <a:p>
            <a:pPr marL="0" indent="0">
              <a:buNone/>
            </a:pPr>
            <a:r>
              <a:rPr lang="en-US" sz="2400" b="1" dirty="0"/>
              <a:t>3. Coordination with Sending Facilities:</a:t>
            </a:r>
            <a:r>
              <a:rPr lang="en-US" sz="2400" dirty="0"/>
              <a:t> In situations where individuals are being transferred from another healthcare facility, coordination and information exchange between the sending facility and the receiving care environment are crucial. This ensures a smooth transition of care and enables the receiving care environment to be aware of any specific risks, infection control requirements or special considerations related to the individual being admitted.</a:t>
            </a:r>
          </a:p>
          <a:p>
            <a:pPr marL="0" indent="0">
              <a:buNone/>
            </a:pPr>
            <a:r>
              <a:rPr lang="en-US" sz="2400" b="1" dirty="0"/>
              <a:t>4. Communication with Individuals and Families:</a:t>
            </a:r>
            <a:r>
              <a:rPr lang="en-US" sz="2400" dirty="0"/>
              <a:t> Clear and effective communication with individuals and their families is essential during the admission process. This includes providing information about the care environment, its infection control practices, safety measures, and any specific guidelines or expectations. Individuals and their families should also be encouraged to communicate any concerns or questions they may have to ensure a transparent and collaborative admission process.</a:t>
            </a:r>
          </a:p>
          <a:p>
            <a:pPr marL="0" indent="0">
              <a:buNone/>
            </a:pPr>
            <a:r>
              <a:rPr lang="en-US" sz="2400" b="1" dirty="0"/>
              <a:t>5. Staff Training and Compliance:</a:t>
            </a:r>
            <a:r>
              <a:rPr lang="en-US" sz="2400" dirty="0"/>
              <a:t> Care environment staff undergo comprehensive training on infection control protocols, safety procedures and risk management strategies. This ensures that the personnel involved in the admission process are knowledgeable about best practices and can implement necessary precautions to maintain a safe environment.</a:t>
            </a:r>
          </a:p>
          <a:p>
            <a:pPr marL="0" indent="0">
              <a:buNone/>
            </a:pPr>
            <a:r>
              <a:rPr lang="en-US" sz="2400" b="1" dirty="0"/>
              <a:t>6. Regular Environmental Assessments:</a:t>
            </a:r>
            <a:r>
              <a:rPr lang="en-US" sz="2400" dirty="0"/>
              <a:t> Care environments conduct regular environmental assessments to identify and address potential risks. This includes monitoring ventilation systems, ensuring proper disinfection practices and maintaining a clean and safe physical environment. Regular assessments contribute to the prevention of healthcare-associated infections and create a conducive setting for individuals’ well-being.</a:t>
            </a:r>
          </a:p>
          <a:p>
            <a:endParaRPr lang="en-US" sz="2400" dirty="0"/>
          </a:p>
        </p:txBody>
      </p:sp>
    </p:spTree>
    <p:extLst>
      <p:ext uri="{BB962C8B-B14F-4D97-AF65-F5344CB8AC3E}">
        <p14:creationId xmlns:p14="http://schemas.microsoft.com/office/powerpoint/2010/main" val="14592441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146</TotalTime>
  <Words>1858</Words>
  <Application>Microsoft Office PowerPoint</Application>
  <PresentationFormat>Widescreen</PresentationFormat>
  <Paragraphs>83</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       Infection Control in Care Environments</vt:lpstr>
      <vt:lpstr>         In this article </vt:lpstr>
      <vt:lpstr>     What are care environments? </vt:lpstr>
      <vt:lpstr>    What is infection control? </vt:lpstr>
      <vt:lpstr> How are infections controlled within the care environment? </vt:lpstr>
      <vt:lpstr> When an infection does happen how is it controlled? </vt:lpstr>
      <vt:lpstr> How are infections controlled outside the care environment? </vt:lpstr>
      <vt:lpstr>  What happens when an infection is uncontrolled?  </vt:lpstr>
      <vt:lpstr>Are people admitted into care environments safely? </vt:lpstr>
      <vt:lpstr> Is infection control training necessary for carers?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Infection Control in Care Environments</dc:title>
  <dc:creator>ASUS</dc:creator>
  <cp:lastModifiedBy>ASUS</cp:lastModifiedBy>
  <cp:revision>10</cp:revision>
  <dcterms:created xsi:type="dcterms:W3CDTF">2024-08-01T09:21:39Z</dcterms:created>
  <dcterms:modified xsi:type="dcterms:W3CDTF">2024-08-01T12:53:15Z</dcterms:modified>
</cp:coreProperties>
</file>